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703" r:id="rId2"/>
    <p:sldMasterId id="2147483657" r:id="rId3"/>
  </p:sldMasterIdLst>
  <p:notesMasterIdLst>
    <p:notesMasterId r:id="rId13"/>
  </p:notesMasterIdLst>
  <p:handoutMasterIdLst>
    <p:handoutMasterId r:id="rId14"/>
  </p:handoutMasterIdLst>
  <p:sldIdLst>
    <p:sldId id="417" r:id="rId4"/>
    <p:sldId id="512" r:id="rId5"/>
    <p:sldId id="513" r:id="rId6"/>
    <p:sldId id="516" r:id="rId7"/>
    <p:sldId id="517" r:id="rId8"/>
    <p:sldId id="518" r:id="rId9"/>
    <p:sldId id="515" r:id="rId10"/>
    <p:sldId id="514" r:id="rId11"/>
    <p:sldId id="339" r:id="rId12"/>
  </p:sldIdLst>
  <p:sldSz cx="9144000" cy="6858000" type="screen4x3"/>
  <p:notesSz cx="6797675" cy="9928225"/>
  <p:custDataLst>
    <p:tags r:id="rId15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orient="horz" pos="3702">
          <p15:clr>
            <a:srgbClr val="A4A3A4"/>
          </p15:clr>
        </p15:guide>
        <p15:guide id="4" orient="horz" pos="154">
          <p15:clr>
            <a:srgbClr val="A4A3A4"/>
          </p15:clr>
        </p15:guide>
        <p15:guide id="5" pos="295">
          <p15:clr>
            <a:srgbClr val="A4A3A4"/>
          </p15:clr>
        </p15:guide>
        <p15:guide id="6" pos="5465">
          <p15:clr>
            <a:srgbClr val="A4A3A4"/>
          </p15:clr>
        </p15:guide>
        <p15:guide id="7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4E"/>
    <a:srgbClr val="339966"/>
    <a:srgbClr val="008000"/>
    <a:srgbClr val="FF0000"/>
    <a:srgbClr val="FF7C80"/>
    <a:srgbClr val="FF3300"/>
    <a:srgbClr val="000000"/>
    <a:srgbClr val="008080"/>
    <a:srgbClr val="3333CC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9" autoAdjust="0"/>
    <p:restoredTop sz="99420" autoAdjust="0"/>
  </p:normalViewPr>
  <p:slideViewPr>
    <p:cSldViewPr snapToObjects="1">
      <p:cViewPr varScale="1">
        <p:scale>
          <a:sx n="71" d="100"/>
          <a:sy n="71" d="100"/>
        </p:scale>
        <p:origin x="1446" y="54"/>
      </p:cViewPr>
      <p:guideLst>
        <p:guide orient="horz" pos="663"/>
        <p:guide orient="horz" pos="890"/>
        <p:guide orient="horz" pos="3702"/>
        <p:guide orient="horz" pos="154"/>
        <p:guide pos="295"/>
        <p:guide pos="5465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2874" y="-96"/>
      </p:cViewPr>
      <p:guideLst>
        <p:guide orient="horz" pos="3024"/>
        <p:guide pos="2304"/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63" name="Rectangle 15"/>
          <p:cNvSpPr>
            <a:spLocks noChangeArrowheads="1"/>
          </p:cNvSpPr>
          <p:nvPr/>
        </p:nvSpPr>
        <p:spPr bwMode="auto">
          <a:xfrm>
            <a:off x="2459847" y="9539981"/>
            <a:ext cx="2039611" cy="21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 defTabSz="931863">
              <a:defRPr/>
            </a:pPr>
            <a:r>
              <a:rPr lang="en-US" sz="1100" dirty="0">
                <a:solidFill>
                  <a:schemeClr val="tx1"/>
                </a:solidFill>
                <a:cs typeface="Arial" charset="0"/>
              </a:rPr>
              <a:t>Presentation title</a:t>
            </a:r>
          </a:p>
        </p:txBody>
      </p:sp>
      <p:sp>
        <p:nvSpPr>
          <p:cNvPr id="78864" name="Rectangle 16"/>
          <p:cNvSpPr>
            <a:spLocks noChangeArrowheads="1"/>
          </p:cNvSpPr>
          <p:nvPr/>
        </p:nvSpPr>
        <p:spPr bwMode="auto">
          <a:xfrm>
            <a:off x="1620913" y="9539981"/>
            <a:ext cx="657293" cy="21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 defTabSz="931863">
              <a:defRPr/>
            </a:pPr>
            <a:r>
              <a:rPr lang="en-US" sz="1100" dirty="0">
                <a:solidFill>
                  <a:schemeClr val="tx1"/>
                </a:solidFill>
                <a:cs typeface="Arial" charset="0"/>
              </a:rPr>
              <a:t>Page </a:t>
            </a:r>
            <a:fld id="{37F0DE76-7C59-411B-829F-B7911B3BEB78}" type="slidenum">
              <a:rPr lang="en-US" sz="1100">
                <a:solidFill>
                  <a:schemeClr val="tx1"/>
                </a:solidFill>
                <a:cs typeface="Arial" charset="0"/>
              </a:rPr>
              <a:pPr algn="l" defTabSz="931863">
                <a:defRPr/>
              </a:pPr>
              <a:t>‹#›</a:t>
            </a:fld>
            <a:endParaRPr lang="en-US" sz="1100" dirty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124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84" y="4716586"/>
            <a:ext cx="5436909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459847" y="9539981"/>
            <a:ext cx="2039611" cy="21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 defTabSz="931863">
              <a:defRPr/>
            </a:pPr>
            <a:r>
              <a:rPr lang="en-US" sz="1100" dirty="0">
                <a:solidFill>
                  <a:schemeClr val="tx1"/>
                </a:solidFill>
                <a:cs typeface="Arial" charset="0"/>
              </a:rPr>
              <a:t>Presentation title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7011" y="9539981"/>
            <a:ext cx="658833" cy="21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 defTabSz="931863">
              <a:defRPr/>
            </a:pPr>
            <a:r>
              <a:rPr lang="en-US" sz="1100" dirty="0">
                <a:solidFill>
                  <a:schemeClr val="tx1"/>
                </a:solidFill>
                <a:cs typeface="Arial" charset="0"/>
              </a:rPr>
              <a:t>Page </a:t>
            </a:r>
            <a:fld id="{701FE629-B9DD-40BC-B94D-B49BB579AB00}" type="slidenum">
              <a:rPr lang="en-US" sz="1100">
                <a:solidFill>
                  <a:schemeClr val="tx1"/>
                </a:solidFill>
                <a:cs typeface="Arial" charset="0"/>
              </a:rPr>
              <a:pPr algn="l" defTabSz="931863">
                <a:defRPr/>
              </a:pPr>
              <a:t>‹#›</a:t>
            </a:fld>
            <a:endParaRPr lang="en-US" sz="1100" dirty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751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20000"/>
      </a:spcAft>
      <a:buClr>
        <a:srgbClr val="FFD200"/>
      </a:buClr>
      <a:buSzPct val="75000"/>
      <a:buFont typeface="Arial" charset="0"/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1588" algn="l" rtl="0" eaLnBrk="0" fontAlgn="base" hangingPunct="0">
      <a:spcBef>
        <a:spcPct val="0"/>
      </a:spcBef>
      <a:spcAft>
        <a:spcPct val="20000"/>
      </a:spcAft>
      <a:buClr>
        <a:srgbClr val="FFD200"/>
      </a:buClr>
      <a:buSzPct val="75000"/>
      <a:buFont typeface="Arial" charset="0"/>
      <a:defRPr sz="1200" b="1" kern="1200">
        <a:solidFill>
          <a:schemeClr val="bg2"/>
        </a:solidFill>
        <a:latin typeface="Arial" charset="0"/>
        <a:ea typeface="+mn-ea"/>
        <a:cs typeface="+mn-cs"/>
      </a:defRPr>
    </a:lvl2pPr>
    <a:lvl3pPr marL="185738" indent="-182563" algn="l" rtl="0" eaLnBrk="0" fontAlgn="base" hangingPunct="0">
      <a:spcBef>
        <a:spcPct val="0"/>
      </a:spcBef>
      <a:spcAft>
        <a:spcPct val="20000"/>
      </a:spcAft>
      <a:buClr>
        <a:schemeClr val="tx2"/>
      </a:buClr>
      <a:buSzPct val="75000"/>
      <a:buFont typeface="Arial" charset="0"/>
      <a:buChar char="►"/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358775" indent="-171450" algn="l" rtl="0" eaLnBrk="0" fontAlgn="base" hangingPunct="0">
      <a:spcBef>
        <a:spcPct val="0"/>
      </a:spcBef>
      <a:spcAft>
        <a:spcPct val="20000"/>
      </a:spcAft>
      <a:buClr>
        <a:schemeClr val="tx2"/>
      </a:buClr>
      <a:buSzPct val="75000"/>
      <a:buFont typeface="Arial" charset="0"/>
      <a:buChar char="►"/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555625" indent="-195263" algn="l" rtl="0" eaLnBrk="0" fontAlgn="base" hangingPunct="0">
      <a:spcBef>
        <a:spcPct val="0"/>
      </a:spcBef>
      <a:spcAft>
        <a:spcPct val="20000"/>
      </a:spcAft>
      <a:buClr>
        <a:schemeClr val="tx2"/>
      </a:buClr>
      <a:buSzPct val="75000"/>
      <a:buFont typeface="Arial" charset="0"/>
      <a:buChar char="►"/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1027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F7078-1B06-4552-9E68-537258734F4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97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2575" y="200025"/>
            <a:ext cx="2057400" cy="5732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00025"/>
            <a:ext cx="6024562" cy="57324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06862"/>
            <a:ext cx="9144000" cy="251138"/>
          </a:xfrm>
          <a:solidFill>
            <a:srgbClr val="28553C"/>
          </a:soli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C12DA-5B72-4F47-9EB0-2EFBA6926A8A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105C3-9BB6-46CD-9BF8-17C676110C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68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C12DA-5B72-4F47-9EB0-2EFBA6926A8A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105C3-9BB6-46CD-9BF8-17C676110C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00112-A9A5-47A2-8FDF-60E494E76D30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4C79B-933D-4CC2-BD0D-9B18A9BB5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8285B-474C-4740-9BEA-2D13CF63AFAE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468B-6969-4415-8FA8-E711070560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D6C1A-43D8-40A8-A333-094C7D4C3DB1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867AC-F99E-48D3-8FD2-8235133A75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E0CD6-63F8-434B-8DBD-0E0EDECE2956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6B764-78C0-45F5-A5E8-6809F13B94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73D03-4313-4850-B070-7D41A9852B46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51BAA-8E25-4B5A-9AA2-75ADF8E258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6576861"/>
            <a:ext cx="9131121" cy="281140"/>
          </a:xfrm>
          <a:solidFill>
            <a:srgbClr val="28553C"/>
          </a:soli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C3263-C6C9-42A9-A626-4BB68B4CFD93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2A89B-7449-48E9-A73D-87FF5ABE2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A40C6-5AEB-4A4E-BDE4-D8D601106F58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7AA3B-D3B9-44CF-B805-347C2EF0C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4694A-23AA-43DC-B9A7-492B3B417A9A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BBB8D-C936-49AD-828D-A99411CF0B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4AF7F-5233-4DE8-8498-0F75F3A12634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6D07A-153A-46EC-99BE-E14A3CBD7B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7031D-5FD0-4248-A9DA-6A1658C67D21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C3DE0-2A4C-40BD-9F8F-342ED3E69D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0025"/>
            <a:ext cx="2057400" cy="59261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0025"/>
            <a:ext cx="6019800" cy="59261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412875"/>
            <a:ext cx="4040187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4177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0025"/>
            <a:ext cx="8232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412875"/>
            <a:ext cx="8234362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  <p:sldLayoutId id="2147484059" r:id="rId12"/>
    <p:sldLayoutId id="2147484083" r:id="rId13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9pPr>
    </p:titleStyle>
    <p:bodyStyle>
      <a:lvl1pPr marL="360363" indent="-360363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2400">
          <a:solidFill>
            <a:srgbClr val="646464"/>
          </a:solidFill>
          <a:latin typeface="+mn-lt"/>
          <a:ea typeface="+mn-ea"/>
          <a:cs typeface="+mn-cs"/>
        </a:defRPr>
      </a:lvl1pPr>
      <a:lvl2pPr marL="717550" indent="-355600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2000">
          <a:solidFill>
            <a:srgbClr val="646464"/>
          </a:solidFill>
          <a:latin typeface="+mn-lt"/>
        </a:defRPr>
      </a:lvl2pPr>
      <a:lvl3pPr marL="1081088" indent="-361950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>
          <a:solidFill>
            <a:srgbClr val="646464"/>
          </a:solidFill>
          <a:latin typeface="+mn-lt"/>
        </a:defRPr>
      </a:lvl3pPr>
      <a:lvl4pPr marL="1441450" indent="-358775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4pPr>
      <a:lvl5pPr marL="1800225" indent="-357188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5pPr>
      <a:lvl6pPr marL="2257425" indent="-357188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6pPr>
      <a:lvl7pPr marL="2714625" indent="-357188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7pPr>
      <a:lvl8pPr marL="3171825" indent="-357188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8pPr>
      <a:lvl9pPr marL="3629025" indent="-357188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83CC63F-D956-4598-BC9F-1763D3257CBF}" type="datetimeFigureOut">
              <a:rPr lang="en-US"/>
              <a:pPr>
                <a:defRPr/>
              </a:pPr>
              <a:t>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EY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C8B4E49F-E316-4CCF-83AF-B799AA3B8B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ines11_crop_subtle_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5613" y="1036638"/>
            <a:ext cx="7954962" cy="502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0025"/>
            <a:ext cx="8229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07908" name="Line 4"/>
          <p:cNvSpPr>
            <a:spLocks noChangeShapeType="1"/>
          </p:cNvSpPr>
          <p:nvPr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3077" name="Picture 2" descr="C:\Users\Rehan\AppData\Local\Temp\Logo-1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61300" y="6237288"/>
            <a:ext cx="958850" cy="3651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Arial" charset="0"/>
        <a:buChar char="►"/>
        <a:defRPr sz="2400">
          <a:solidFill>
            <a:srgbClr val="6464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Arial" charset="0"/>
        <a:buChar char="►"/>
        <a:defRPr sz="2000">
          <a:solidFill>
            <a:srgbClr val="6464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Arial" charset="0"/>
        <a:buChar char="►"/>
        <a:defRPr>
          <a:solidFill>
            <a:srgbClr val="64646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432175" y="3302000"/>
            <a:ext cx="5711825" cy="15240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Arial" charset="0"/>
              <a:buNone/>
              <a:defRPr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Presentation to The Hon’ble Prime Minister</a:t>
            </a:r>
          </a:p>
          <a:p>
            <a:pPr algn="ctr">
              <a:lnSpc>
                <a:spcPct val="150000"/>
              </a:lnSpc>
              <a:buFont typeface="Arial" charset="0"/>
              <a:buNone/>
              <a:defRPr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June 19, 2013</a:t>
            </a:r>
          </a:p>
          <a:p>
            <a:pPr algn="ctr">
              <a:buFont typeface="Arial" charset="0"/>
              <a:buNone/>
              <a:defRPr/>
            </a:pP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1837" y="6345816"/>
            <a:ext cx="4470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333333"/>
                </a:solidFill>
              </a:rPr>
              <a:t>PPP Office, Prime Minister’s Office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3253839"/>
            <a:ext cx="9144000" cy="3759476"/>
          </a:xfrm>
          <a:prstGeom prst="rect">
            <a:avLst/>
          </a:prstGeom>
          <a:solidFill>
            <a:srgbClr val="006A4E"/>
          </a:solidFill>
        </p:spPr>
        <p:txBody>
          <a:bodyPr>
            <a:noAutofit/>
          </a:bodyPr>
          <a:lstStyle/>
          <a:p>
            <a:pPr marL="0" marR="0" lvl="0" indent="2730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12" descr="bangladesh_gov_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2410"/>
            <a:ext cx="1128358" cy="1128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9750" y="3771037"/>
            <a:ext cx="5180322" cy="1077218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US" sz="2800" b="1" dirty="0"/>
              <a:t>Project Presentation: </a:t>
            </a:r>
          </a:p>
          <a:p>
            <a:r>
              <a:rPr lang="fr-FR" b="1" dirty="0" err="1"/>
              <a:t>Mirpur</a:t>
            </a:r>
            <a:r>
              <a:rPr lang="fr-FR" b="1" dirty="0"/>
              <a:t> Integrated Township Development (Phase II)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5570656"/>
            <a:ext cx="41044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Bijay</a:t>
            </a:r>
            <a:r>
              <a:rPr lang="en-US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Kumar </a:t>
            </a:r>
            <a:r>
              <a:rPr lang="en-US" sz="1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Mondal</a:t>
            </a:r>
            <a:r>
              <a:rPr lang="en-US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Aft>
                <a:spcPts val="0"/>
              </a:spcAft>
            </a:pPr>
            <a:r>
              <a:rPr lang="en-US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Member (Planning Design and Special Project)</a:t>
            </a:r>
          </a:p>
          <a:p>
            <a:pPr>
              <a:spcAft>
                <a:spcPts val="0"/>
              </a:spcAft>
            </a:pPr>
            <a:r>
              <a:rPr lang="en-US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&amp; Project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Director </a:t>
            </a:r>
            <a:endParaRPr lang="en-US" sz="1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Aft>
                <a:spcPts val="0"/>
              </a:spcAft>
            </a:pPr>
            <a:r>
              <a:rPr lang="en-US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National Housing Authority</a:t>
            </a:r>
            <a:endParaRPr lang="en-GB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" name="Picture 2" descr="http://www.lendingcentral.com/wp-content/uploads/business_handsha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8985" y="3840122"/>
            <a:ext cx="3650733" cy="2690360"/>
          </a:xfrm>
          <a:prstGeom prst="rect">
            <a:avLst/>
          </a:prstGeom>
          <a:noFill/>
        </p:spPr>
      </p:pic>
      <p:sp>
        <p:nvSpPr>
          <p:cNvPr id="16" name="TextBox 14">
            <a:extLst>
              <a:ext uri="{FF2B5EF4-FFF2-40B4-BE49-F238E27FC236}">
                <a16:creationId xmlns:a16="http://schemas.microsoft.com/office/drawing/2014/main" xmlns="" id="{D720E7E8-B920-47C3-8E11-3B211680F01C}"/>
              </a:ext>
            </a:extLst>
          </p:cNvPr>
          <p:cNvSpPr txBox="1"/>
          <p:nvPr/>
        </p:nvSpPr>
        <p:spPr>
          <a:xfrm>
            <a:off x="206016" y="2073042"/>
            <a:ext cx="8629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006A4E"/>
                </a:solidFill>
                <a:latin typeface="+mj-lt"/>
                <a:ea typeface="Verdana" pitchFamily="34" charset="0"/>
                <a:cs typeface="Courier New" panose="02070309020205020404" pitchFamily="49" charset="0"/>
              </a:rPr>
              <a:t>G2G Partnership with </a:t>
            </a:r>
            <a:r>
              <a:rPr lang="en-US" sz="2400" b="1" dirty="0" smtClean="0">
                <a:solidFill>
                  <a:srgbClr val="006A4E"/>
                </a:solidFill>
                <a:latin typeface="+mj-lt"/>
                <a:ea typeface="Verdana" pitchFamily="34" charset="0"/>
                <a:cs typeface="Courier New" panose="02070309020205020404" pitchFamily="49" charset="0"/>
              </a:rPr>
              <a:t>South Korea</a:t>
            </a:r>
            <a:endParaRPr lang="en-GB" sz="1400" b="1" dirty="0">
              <a:solidFill>
                <a:srgbClr val="006A4E"/>
              </a:solidFill>
              <a:latin typeface="+mj-lt"/>
              <a:ea typeface="Verdana" pitchFamily="34" charset="0"/>
              <a:cs typeface="Courier New" panose="02070309020205020404" pitchFamily="49" charset="0"/>
            </a:endParaRPr>
          </a:p>
          <a:p>
            <a:r>
              <a:rPr lang="en-GB" sz="1600" dirty="0" smtClean="0">
                <a:solidFill>
                  <a:srgbClr val="006A4E"/>
                </a:solidFill>
                <a:latin typeface="+mj-lt"/>
                <a:ea typeface="Verdana" pitchFamily="34" charset="0"/>
                <a:cs typeface="Courier New" panose="02070309020205020404" pitchFamily="49" charset="0"/>
              </a:rPr>
              <a:t>19</a:t>
            </a:r>
            <a:r>
              <a:rPr lang="en-GB" sz="1600" baseline="30000" dirty="0" smtClean="0">
                <a:solidFill>
                  <a:srgbClr val="006A4E"/>
                </a:solidFill>
                <a:latin typeface="+mj-lt"/>
                <a:ea typeface="Verdana" pitchFamily="34" charset="0"/>
                <a:cs typeface="Courier New" panose="02070309020205020404" pitchFamily="49" charset="0"/>
              </a:rPr>
              <a:t>th</a:t>
            </a:r>
            <a:r>
              <a:rPr lang="en-GB" sz="1600" dirty="0" smtClean="0">
                <a:solidFill>
                  <a:srgbClr val="006A4E"/>
                </a:solidFill>
                <a:latin typeface="+mj-lt"/>
                <a:ea typeface="Verdana" pitchFamily="34" charset="0"/>
                <a:cs typeface="Courier New" panose="02070309020205020404" pitchFamily="49" charset="0"/>
              </a:rPr>
              <a:t> January 2020</a:t>
            </a:r>
            <a:endParaRPr lang="en-GB" sz="1600" dirty="0">
              <a:solidFill>
                <a:srgbClr val="006A4E"/>
              </a:solidFill>
              <a:latin typeface="+mj-lt"/>
              <a:ea typeface="Verdana" pitchFamily="34" charset="0"/>
              <a:cs typeface="Courier New" panose="02070309020205020404" pitchFamily="49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437B8F66-7EFE-4E1C-B8D4-588CD5F8312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186" y="422181"/>
            <a:ext cx="1411605" cy="630555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6"/>
          <p:cNvSpPr txBox="1">
            <a:spLocks/>
          </p:cNvSpPr>
          <p:nvPr/>
        </p:nvSpPr>
        <p:spPr bwMode="auto">
          <a:xfrm>
            <a:off x="0" y="-13209"/>
            <a:ext cx="9144031" cy="658960"/>
          </a:xfrm>
          <a:prstGeom prst="rect">
            <a:avLst/>
          </a:prstGeom>
          <a:solidFill>
            <a:srgbClr val="006A4E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 eaLnBrk="0" hangingPunct="0">
              <a:lnSpc>
                <a:spcPct val="85000"/>
              </a:lnSpc>
              <a:defRPr/>
            </a:pPr>
            <a:r>
              <a:rPr lang="en-US" sz="2400" b="1" kern="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Basic Information</a:t>
            </a:r>
          </a:p>
        </p:txBody>
      </p:sp>
      <p:grpSp>
        <p:nvGrpSpPr>
          <p:cNvPr id="85" name="Group 12"/>
          <p:cNvGrpSpPr>
            <a:grpSpLocks/>
          </p:cNvGrpSpPr>
          <p:nvPr/>
        </p:nvGrpSpPr>
        <p:grpSpPr bwMode="auto">
          <a:xfrm>
            <a:off x="-7938" y="6581775"/>
            <a:ext cx="9377363" cy="288925"/>
            <a:chOff x="-8022" y="6582230"/>
            <a:chExt cx="9377664" cy="287756"/>
          </a:xfrm>
        </p:grpSpPr>
        <p:sp>
          <p:nvSpPr>
            <p:cNvPr id="86" name="Rectangle 2"/>
            <p:cNvSpPr txBox="1">
              <a:spLocks noChangeArrowheads="1"/>
            </p:cNvSpPr>
            <p:nvPr/>
          </p:nvSpPr>
          <p:spPr>
            <a:xfrm>
              <a:off x="-8022" y="6582230"/>
              <a:ext cx="9152232" cy="287756"/>
            </a:xfrm>
            <a:prstGeom prst="rect">
              <a:avLst/>
            </a:prstGeom>
            <a:solidFill>
              <a:srgbClr val="006A4E"/>
            </a:solidFill>
          </p:spPr>
          <p:txBody>
            <a:bodyPr anchor="ctr">
              <a:normAutofit fontScale="62500" lnSpcReduction="20000"/>
            </a:bodyPr>
            <a:lstStyle/>
            <a:p>
              <a:pPr>
                <a:defRPr/>
              </a:pPr>
              <a:endParaRPr lang="en-GB" sz="2400" b="1" dirty="0">
                <a:latin typeface="Verdana" pitchFamily="34" charset="0"/>
                <a:ea typeface="+mj-ea"/>
                <a:cs typeface="+mj-cs"/>
              </a:endParaRPr>
            </a:p>
          </p:txBody>
        </p:sp>
        <p:sp>
          <p:nvSpPr>
            <p:cNvPr id="88" name="Rectangle 6"/>
            <p:cNvSpPr>
              <a:spLocks noChangeArrowheads="1"/>
            </p:cNvSpPr>
            <p:nvPr/>
          </p:nvSpPr>
          <p:spPr bwMode="auto">
            <a:xfrm>
              <a:off x="524720" y="6624917"/>
              <a:ext cx="663575" cy="19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lang="en-US" sz="1000" b="1" i="1" dirty="0">
                  <a:cs typeface="Arial" charset="0"/>
                </a:rPr>
                <a:t>Page </a:t>
              </a:r>
              <a:fld id="{9DB81856-1E5C-4E2E-A546-DFB229C2C97B}" type="slidenum">
                <a:rPr lang="en-US" sz="1000" b="1" i="1">
                  <a:cs typeface="Arial" charset="0"/>
                </a:rPr>
                <a:pPr algn="l"/>
                <a:t>2</a:t>
              </a:fld>
              <a:endParaRPr lang="en-US" sz="1000" b="1" i="1" dirty="0">
                <a:cs typeface="Arial" charset="0"/>
              </a:endParaRPr>
            </a:p>
          </p:txBody>
        </p:sp>
        <p:sp>
          <p:nvSpPr>
            <p:cNvPr id="89" name="TextBox 16"/>
            <p:cNvSpPr txBox="1">
              <a:spLocks noChangeArrowheads="1"/>
            </p:cNvSpPr>
            <p:nvPr/>
          </p:nvSpPr>
          <p:spPr bwMode="auto">
            <a:xfrm>
              <a:off x="7209402" y="6582230"/>
              <a:ext cx="216024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 i="1"/>
                <a:t>Strictly Confidential</a:t>
              </a:r>
            </a:p>
          </p:txBody>
        </p:sp>
      </p:grpSp>
      <p:pic>
        <p:nvPicPr>
          <p:cNvPr id="8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451" y="80680"/>
            <a:ext cx="1101045" cy="46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3A78C2C-BC9F-411C-BBDD-85496EE1618B}"/>
              </a:ext>
            </a:extLst>
          </p:cNvPr>
          <p:cNvSpPr/>
          <p:nvPr/>
        </p:nvSpPr>
        <p:spPr>
          <a:xfrm>
            <a:off x="323528" y="762001"/>
            <a:ext cx="8712968" cy="57852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7DD491E8-92C5-4588-955E-F73283D48C00}"/>
              </a:ext>
            </a:extLst>
          </p:cNvPr>
          <p:cNvSpPr/>
          <p:nvPr/>
        </p:nvSpPr>
        <p:spPr>
          <a:xfrm>
            <a:off x="544420" y="844118"/>
            <a:ext cx="8276052" cy="60368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Project Name: </a:t>
            </a:r>
            <a:r>
              <a:rPr lang="fr-FR" dirty="0" err="1"/>
              <a:t>Mirpur</a:t>
            </a:r>
            <a:r>
              <a:rPr lang="fr-FR" dirty="0"/>
              <a:t> Integrated Township Development (Phase II)</a:t>
            </a:r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7E416C0E-0C56-4F05-8CD6-C0533182B73A}"/>
              </a:ext>
            </a:extLst>
          </p:cNvPr>
          <p:cNvSpPr/>
          <p:nvPr/>
        </p:nvSpPr>
        <p:spPr>
          <a:xfrm>
            <a:off x="539552" y="1839708"/>
            <a:ext cx="2983578" cy="60368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Sector: Civil </a:t>
            </a:r>
            <a:r>
              <a:rPr lang="en-US" b="1" dirty="0" err="1"/>
              <a:t>Accom</a:t>
            </a:r>
            <a:r>
              <a:rPr lang="en-US" b="1" dirty="0"/>
              <a:t>.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070E5BC6-F788-4FE6-B4C6-5CD7354005DC}"/>
              </a:ext>
            </a:extLst>
          </p:cNvPr>
          <p:cNvSpPr/>
          <p:nvPr/>
        </p:nvSpPr>
        <p:spPr>
          <a:xfrm>
            <a:off x="3722072" y="1861670"/>
            <a:ext cx="2218425" cy="60368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Ministry: </a:t>
            </a:r>
            <a:r>
              <a:rPr lang="en-US" b="1" dirty="0" err="1"/>
              <a:t>MoHPW</a:t>
            </a:r>
            <a:endParaRPr lang="en-US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3576FB49-0F90-44C9-86ED-4456986FE861}"/>
              </a:ext>
            </a:extLst>
          </p:cNvPr>
          <p:cNvSpPr/>
          <p:nvPr/>
        </p:nvSpPr>
        <p:spPr>
          <a:xfrm>
            <a:off x="6204931" y="1846635"/>
            <a:ext cx="2621424" cy="60368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IA: NHA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E3E9BA84-B934-4835-9ECA-1CBD55EDB1F0}"/>
              </a:ext>
            </a:extLst>
          </p:cNvPr>
          <p:cNvSpPr/>
          <p:nvPr/>
        </p:nvSpPr>
        <p:spPr>
          <a:xfrm>
            <a:off x="545435" y="2801419"/>
            <a:ext cx="4248472" cy="603682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Location: Mirpur Section 9 </a:t>
            </a:r>
            <a:r>
              <a:rPr lang="en-US" b="1" dirty="0" smtClean="0"/>
              <a:t>to 11</a:t>
            </a:r>
            <a:endParaRPr lang="en-US" b="1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6C422A8A-98FC-4733-9F98-6993BB798936}"/>
              </a:ext>
            </a:extLst>
          </p:cNvPr>
          <p:cNvSpPr/>
          <p:nvPr/>
        </p:nvSpPr>
        <p:spPr>
          <a:xfrm>
            <a:off x="5004048" y="2825318"/>
            <a:ext cx="3822307" cy="57989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Cost:  US $ </a:t>
            </a:r>
            <a:r>
              <a:rPr lang="en-US" b="1" dirty="0" smtClean="0"/>
              <a:t>800-1000 </a:t>
            </a:r>
            <a:r>
              <a:rPr lang="en-US" b="1" dirty="0"/>
              <a:t>million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F879D046-C57A-49ED-9115-80B1EBE0447C}"/>
              </a:ext>
            </a:extLst>
          </p:cNvPr>
          <p:cNvSpPr/>
          <p:nvPr/>
        </p:nvSpPr>
        <p:spPr>
          <a:xfrm>
            <a:off x="539552" y="3645024"/>
            <a:ext cx="8286803" cy="270966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Project Objectives:</a:t>
            </a:r>
          </a:p>
          <a:p>
            <a:pPr algn="ctr"/>
            <a:endParaRPr lang="en-US" b="1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/>
              <a:t>To provide accommodation to MIG and LIG people along with civil facilities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83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6"/>
          <p:cNvSpPr txBox="1">
            <a:spLocks/>
          </p:cNvSpPr>
          <p:nvPr/>
        </p:nvSpPr>
        <p:spPr bwMode="auto">
          <a:xfrm>
            <a:off x="0" y="-13209"/>
            <a:ext cx="9144031" cy="658960"/>
          </a:xfrm>
          <a:prstGeom prst="rect">
            <a:avLst/>
          </a:prstGeom>
          <a:solidFill>
            <a:srgbClr val="006A4E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 eaLnBrk="0" hangingPunct="0">
              <a:lnSpc>
                <a:spcPct val="85000"/>
              </a:lnSpc>
              <a:defRPr/>
            </a:pPr>
            <a:r>
              <a:rPr lang="en-US" sz="2400" b="1" kern="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Description of the Project</a:t>
            </a:r>
          </a:p>
        </p:txBody>
      </p:sp>
      <p:grpSp>
        <p:nvGrpSpPr>
          <p:cNvPr id="85" name="Group 12"/>
          <p:cNvGrpSpPr>
            <a:grpSpLocks/>
          </p:cNvGrpSpPr>
          <p:nvPr/>
        </p:nvGrpSpPr>
        <p:grpSpPr bwMode="auto">
          <a:xfrm>
            <a:off x="-7938" y="6581775"/>
            <a:ext cx="9377363" cy="288925"/>
            <a:chOff x="-8022" y="6582230"/>
            <a:chExt cx="9377664" cy="287756"/>
          </a:xfrm>
        </p:grpSpPr>
        <p:sp>
          <p:nvSpPr>
            <p:cNvPr id="86" name="Rectangle 2"/>
            <p:cNvSpPr txBox="1">
              <a:spLocks noChangeArrowheads="1"/>
            </p:cNvSpPr>
            <p:nvPr/>
          </p:nvSpPr>
          <p:spPr>
            <a:xfrm>
              <a:off x="-8022" y="6582230"/>
              <a:ext cx="9152232" cy="287756"/>
            </a:xfrm>
            <a:prstGeom prst="rect">
              <a:avLst/>
            </a:prstGeom>
            <a:solidFill>
              <a:srgbClr val="006A4E"/>
            </a:solidFill>
          </p:spPr>
          <p:txBody>
            <a:bodyPr anchor="ctr">
              <a:normAutofit fontScale="62500" lnSpcReduction="20000"/>
            </a:bodyPr>
            <a:lstStyle/>
            <a:p>
              <a:pPr>
                <a:defRPr/>
              </a:pPr>
              <a:endParaRPr lang="en-GB" sz="2400" b="1" dirty="0">
                <a:latin typeface="Verdana" pitchFamily="34" charset="0"/>
                <a:ea typeface="+mj-ea"/>
                <a:cs typeface="+mj-cs"/>
              </a:endParaRPr>
            </a:p>
          </p:txBody>
        </p:sp>
        <p:sp>
          <p:nvSpPr>
            <p:cNvPr id="88" name="Rectangle 6"/>
            <p:cNvSpPr>
              <a:spLocks noChangeArrowheads="1"/>
            </p:cNvSpPr>
            <p:nvPr/>
          </p:nvSpPr>
          <p:spPr bwMode="auto">
            <a:xfrm>
              <a:off x="524720" y="6624917"/>
              <a:ext cx="663575" cy="19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lang="en-US" sz="1000" b="1" i="1" dirty="0">
                  <a:cs typeface="Arial" charset="0"/>
                </a:rPr>
                <a:t>Page </a:t>
              </a:r>
              <a:fld id="{9DB81856-1E5C-4E2E-A546-DFB229C2C97B}" type="slidenum">
                <a:rPr lang="en-US" sz="1000" b="1" i="1">
                  <a:cs typeface="Arial" charset="0"/>
                </a:rPr>
                <a:pPr algn="l"/>
                <a:t>3</a:t>
              </a:fld>
              <a:endParaRPr lang="en-US" sz="1000" b="1" i="1" dirty="0">
                <a:cs typeface="Arial" charset="0"/>
              </a:endParaRPr>
            </a:p>
          </p:txBody>
        </p:sp>
        <p:sp>
          <p:nvSpPr>
            <p:cNvPr id="89" name="TextBox 16"/>
            <p:cNvSpPr txBox="1">
              <a:spLocks noChangeArrowheads="1"/>
            </p:cNvSpPr>
            <p:nvPr/>
          </p:nvSpPr>
          <p:spPr bwMode="auto">
            <a:xfrm>
              <a:off x="7209402" y="6582230"/>
              <a:ext cx="216024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 i="1"/>
                <a:t>Strictly Confidential</a:t>
              </a:r>
            </a:p>
          </p:txBody>
        </p:sp>
      </p:grpSp>
      <p:pic>
        <p:nvPicPr>
          <p:cNvPr id="8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451" y="80680"/>
            <a:ext cx="1101045" cy="46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3A78C2C-BC9F-411C-BBDD-85496EE1618B}"/>
              </a:ext>
            </a:extLst>
          </p:cNvPr>
          <p:cNvSpPr/>
          <p:nvPr/>
        </p:nvSpPr>
        <p:spPr>
          <a:xfrm>
            <a:off x="323528" y="762001"/>
            <a:ext cx="8712968" cy="57852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F879D046-C57A-49ED-9115-80B1EBE0447C}"/>
              </a:ext>
            </a:extLst>
          </p:cNvPr>
          <p:cNvSpPr/>
          <p:nvPr/>
        </p:nvSpPr>
        <p:spPr>
          <a:xfrm>
            <a:off x="539552" y="908720"/>
            <a:ext cx="8286803" cy="544597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dirty="0"/>
              <a:t>Total area of land	: </a:t>
            </a:r>
            <a:r>
              <a:rPr lang="en-US" sz="2000" dirty="0" smtClean="0"/>
              <a:t>80 </a:t>
            </a:r>
            <a:r>
              <a:rPr lang="en-US" sz="2000" dirty="0"/>
              <a:t>acres</a:t>
            </a:r>
          </a:p>
          <a:p>
            <a:pPr algn="just"/>
            <a:r>
              <a:rPr lang="en-US" sz="2000" dirty="0"/>
              <a:t>Total no of Buildings	: </a:t>
            </a:r>
            <a:r>
              <a:rPr lang="en-US" sz="2000" dirty="0" smtClean="0"/>
              <a:t>107</a:t>
            </a:r>
            <a:endParaRPr lang="en-US" sz="2000" dirty="0"/>
          </a:p>
          <a:p>
            <a:pPr algn="just"/>
            <a:r>
              <a:rPr lang="en-US" sz="2000" dirty="0"/>
              <a:t>Height of the Buildings	: 14 storied </a:t>
            </a:r>
            <a:r>
              <a:rPr lang="en-US" sz="2000" dirty="0" smtClean="0"/>
              <a:t>each (43-45 m)</a:t>
            </a:r>
            <a:endParaRPr lang="en-US" sz="2000" dirty="0"/>
          </a:p>
          <a:p>
            <a:pPr algn="just"/>
            <a:r>
              <a:rPr lang="en-US" sz="2000" dirty="0"/>
              <a:t>Size of the Flats		: 1545 </a:t>
            </a:r>
            <a:r>
              <a:rPr lang="en-US" sz="2000" dirty="0" err="1" smtClean="0"/>
              <a:t>sft</a:t>
            </a:r>
            <a:r>
              <a:rPr lang="en-US" sz="2000" dirty="0" smtClean="0"/>
              <a:t>/143.6 </a:t>
            </a:r>
            <a:r>
              <a:rPr lang="en-US" sz="2000" dirty="0" err="1" smtClean="0"/>
              <a:t>sqm</a:t>
            </a:r>
            <a:r>
              <a:rPr lang="en-US" sz="2000" dirty="0" smtClean="0"/>
              <a:t> (61 </a:t>
            </a:r>
            <a:r>
              <a:rPr lang="en-US" sz="2000" dirty="0"/>
              <a:t>nos</a:t>
            </a:r>
            <a:r>
              <a:rPr lang="en-US" sz="2000" dirty="0" smtClean="0"/>
              <a:t>. buildings)</a:t>
            </a:r>
            <a:endParaRPr lang="en-US" sz="2000" dirty="0"/>
          </a:p>
          <a:p>
            <a:pPr algn="just"/>
            <a:r>
              <a:rPr lang="en-US" sz="2000" dirty="0"/>
              <a:t>			  </a:t>
            </a:r>
            <a:r>
              <a:rPr lang="en-US" sz="2000" dirty="0" smtClean="0"/>
              <a:t>1338 </a:t>
            </a:r>
            <a:r>
              <a:rPr lang="en-US" sz="2000" dirty="0" err="1" smtClean="0"/>
              <a:t>sft</a:t>
            </a:r>
            <a:r>
              <a:rPr lang="en-US" sz="2000" dirty="0" smtClean="0"/>
              <a:t>/ 124.36 </a:t>
            </a:r>
            <a:r>
              <a:rPr lang="en-US" sz="2000" dirty="0" err="1" smtClean="0"/>
              <a:t>sqm</a:t>
            </a:r>
            <a:r>
              <a:rPr lang="en-US" sz="2000" dirty="0" smtClean="0"/>
              <a:t> (23 nos. buildings)</a:t>
            </a:r>
            <a:endParaRPr lang="en-US" sz="2000" dirty="0"/>
          </a:p>
          <a:p>
            <a:pPr algn="just"/>
            <a:r>
              <a:rPr lang="en-US" sz="2000" dirty="0"/>
              <a:t>			  878 </a:t>
            </a:r>
            <a:r>
              <a:rPr lang="en-US" sz="2000" dirty="0" err="1" smtClean="0"/>
              <a:t>sft</a:t>
            </a:r>
            <a:r>
              <a:rPr lang="en-US" sz="2000" dirty="0" smtClean="0"/>
              <a:t>/81.61 </a:t>
            </a:r>
            <a:r>
              <a:rPr lang="en-US" sz="2000" dirty="0" err="1" smtClean="0"/>
              <a:t>sqm</a:t>
            </a:r>
            <a:r>
              <a:rPr lang="en-US" sz="2000" dirty="0" smtClean="0"/>
              <a:t> (23 nos. buildings)</a:t>
            </a:r>
            <a:endParaRPr lang="en-US" sz="2000" dirty="0"/>
          </a:p>
          <a:p>
            <a:pPr algn="just"/>
            <a:r>
              <a:rPr lang="en-US" sz="2000" dirty="0"/>
              <a:t>Common facilities	: </a:t>
            </a:r>
            <a:r>
              <a:rPr lang="en-US" sz="2000" dirty="0" smtClean="0"/>
              <a:t>School, </a:t>
            </a:r>
            <a:r>
              <a:rPr lang="en-US" sz="2000" dirty="0"/>
              <a:t>college, mosque, health centre,</a:t>
            </a:r>
          </a:p>
          <a:p>
            <a:pPr algn="just"/>
            <a:r>
              <a:rPr lang="en-US" sz="2000" dirty="0"/>
              <a:t>			  community hall, vegetable market, water 			  body, play ground	</a:t>
            </a:r>
          </a:p>
        </p:txBody>
      </p:sp>
    </p:spTree>
    <p:extLst>
      <p:ext uri="{BB962C8B-B14F-4D97-AF65-F5344CB8AC3E}">
        <p14:creationId xmlns:p14="http://schemas.microsoft.com/office/powerpoint/2010/main" val="246383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 bwMode="auto">
          <a:xfrm>
            <a:off x="0" y="-13209"/>
            <a:ext cx="9144031" cy="658960"/>
          </a:xfrm>
          <a:prstGeom prst="rect">
            <a:avLst/>
          </a:prstGeom>
          <a:solidFill>
            <a:srgbClr val="006A4E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 eaLnBrk="0" hangingPunct="0">
              <a:lnSpc>
                <a:spcPct val="85000"/>
              </a:lnSpc>
              <a:defRPr/>
            </a:pPr>
            <a:r>
              <a:rPr lang="en-US" sz="2400" b="1" kern="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Description of the </a:t>
            </a:r>
            <a:r>
              <a:rPr lang="en-US" sz="2400" b="1" kern="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Project (location)</a:t>
            </a:r>
            <a:endParaRPr lang="en-US" sz="2400" b="1" kern="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F:\Salwa\PPP G2G Singapore\location-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5613" y="1778372"/>
            <a:ext cx="8234362" cy="3788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 bwMode="auto">
          <a:xfrm>
            <a:off x="0" y="-13209"/>
            <a:ext cx="9144031" cy="658960"/>
          </a:xfrm>
          <a:prstGeom prst="rect">
            <a:avLst/>
          </a:prstGeom>
          <a:solidFill>
            <a:srgbClr val="006A4E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 eaLnBrk="0" hangingPunct="0">
              <a:lnSpc>
                <a:spcPct val="85000"/>
              </a:lnSpc>
              <a:defRPr/>
            </a:pPr>
            <a:r>
              <a:rPr lang="en-US" sz="2400" b="1" kern="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Description of the </a:t>
            </a:r>
            <a:r>
              <a:rPr lang="en-US" sz="2400" b="1" kern="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Project (location)</a:t>
            </a:r>
            <a:endParaRPr lang="en-US" sz="2400" b="1" kern="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F:\Salwa\PPP G2G Singapore\Location-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5613" y="1804515"/>
            <a:ext cx="8234362" cy="3736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 bwMode="auto">
          <a:xfrm>
            <a:off x="0" y="-13209"/>
            <a:ext cx="9144031" cy="658960"/>
          </a:xfrm>
          <a:prstGeom prst="rect">
            <a:avLst/>
          </a:prstGeom>
          <a:solidFill>
            <a:srgbClr val="006A4E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 eaLnBrk="0" hangingPunct="0">
              <a:lnSpc>
                <a:spcPct val="85000"/>
              </a:lnSpc>
              <a:defRPr/>
            </a:pPr>
            <a:r>
              <a:rPr lang="en-US" sz="2400" b="1" kern="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Description of the </a:t>
            </a:r>
            <a:r>
              <a:rPr lang="en-US" sz="2400" b="1" kern="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Project (location)</a:t>
            </a:r>
            <a:endParaRPr lang="en-US" sz="2400" b="1" kern="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G:\Location-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5613" y="1797947"/>
            <a:ext cx="8234362" cy="3749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6"/>
          <p:cNvSpPr txBox="1">
            <a:spLocks/>
          </p:cNvSpPr>
          <p:nvPr/>
        </p:nvSpPr>
        <p:spPr bwMode="auto">
          <a:xfrm>
            <a:off x="0" y="-13209"/>
            <a:ext cx="9144031" cy="658960"/>
          </a:xfrm>
          <a:prstGeom prst="rect">
            <a:avLst/>
          </a:prstGeom>
          <a:solidFill>
            <a:srgbClr val="006A4E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 eaLnBrk="0" hangingPunct="0">
              <a:lnSpc>
                <a:spcPct val="85000"/>
              </a:lnSpc>
              <a:defRPr/>
            </a:pPr>
            <a:r>
              <a:rPr lang="en-US" sz="2400" b="1" kern="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Rationale for the Project</a:t>
            </a:r>
          </a:p>
        </p:txBody>
      </p:sp>
      <p:grpSp>
        <p:nvGrpSpPr>
          <p:cNvPr id="85" name="Group 12"/>
          <p:cNvGrpSpPr>
            <a:grpSpLocks/>
          </p:cNvGrpSpPr>
          <p:nvPr/>
        </p:nvGrpSpPr>
        <p:grpSpPr bwMode="auto">
          <a:xfrm>
            <a:off x="-7938" y="6581775"/>
            <a:ext cx="9377363" cy="288925"/>
            <a:chOff x="-8022" y="6582230"/>
            <a:chExt cx="9377664" cy="287756"/>
          </a:xfrm>
        </p:grpSpPr>
        <p:sp>
          <p:nvSpPr>
            <p:cNvPr id="86" name="Rectangle 2"/>
            <p:cNvSpPr txBox="1">
              <a:spLocks noChangeArrowheads="1"/>
            </p:cNvSpPr>
            <p:nvPr/>
          </p:nvSpPr>
          <p:spPr>
            <a:xfrm>
              <a:off x="-8022" y="6582230"/>
              <a:ext cx="9152232" cy="287756"/>
            </a:xfrm>
            <a:prstGeom prst="rect">
              <a:avLst/>
            </a:prstGeom>
            <a:solidFill>
              <a:srgbClr val="006A4E"/>
            </a:solidFill>
          </p:spPr>
          <p:txBody>
            <a:bodyPr anchor="ctr">
              <a:normAutofit fontScale="62500" lnSpcReduction="20000"/>
            </a:bodyPr>
            <a:lstStyle/>
            <a:p>
              <a:pPr>
                <a:defRPr/>
              </a:pPr>
              <a:endParaRPr lang="en-GB" sz="2400" b="1" dirty="0">
                <a:latin typeface="Verdana" pitchFamily="34" charset="0"/>
                <a:ea typeface="+mj-ea"/>
                <a:cs typeface="+mj-cs"/>
              </a:endParaRPr>
            </a:p>
          </p:txBody>
        </p:sp>
        <p:sp>
          <p:nvSpPr>
            <p:cNvPr id="88" name="Rectangle 6"/>
            <p:cNvSpPr>
              <a:spLocks noChangeArrowheads="1"/>
            </p:cNvSpPr>
            <p:nvPr/>
          </p:nvSpPr>
          <p:spPr bwMode="auto">
            <a:xfrm>
              <a:off x="524720" y="6624917"/>
              <a:ext cx="663575" cy="19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lang="en-US" sz="1000" b="1" i="1" dirty="0">
                  <a:cs typeface="Arial" charset="0"/>
                </a:rPr>
                <a:t>Page </a:t>
              </a:r>
              <a:fld id="{9DB81856-1E5C-4E2E-A546-DFB229C2C97B}" type="slidenum">
                <a:rPr lang="en-US" sz="1000" b="1" i="1">
                  <a:cs typeface="Arial" charset="0"/>
                </a:rPr>
                <a:pPr algn="l"/>
                <a:t>7</a:t>
              </a:fld>
              <a:endParaRPr lang="en-US" sz="1000" b="1" i="1" dirty="0">
                <a:cs typeface="Arial" charset="0"/>
              </a:endParaRPr>
            </a:p>
          </p:txBody>
        </p:sp>
        <p:sp>
          <p:nvSpPr>
            <p:cNvPr id="89" name="TextBox 16"/>
            <p:cNvSpPr txBox="1">
              <a:spLocks noChangeArrowheads="1"/>
            </p:cNvSpPr>
            <p:nvPr/>
          </p:nvSpPr>
          <p:spPr bwMode="auto">
            <a:xfrm>
              <a:off x="7209402" y="6582230"/>
              <a:ext cx="216024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 i="1"/>
                <a:t>Strictly Confidential</a:t>
              </a:r>
            </a:p>
          </p:txBody>
        </p:sp>
      </p:grpSp>
      <p:pic>
        <p:nvPicPr>
          <p:cNvPr id="8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451" y="80680"/>
            <a:ext cx="1101045" cy="46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3A78C2C-BC9F-411C-BBDD-85496EE1618B}"/>
              </a:ext>
            </a:extLst>
          </p:cNvPr>
          <p:cNvSpPr/>
          <p:nvPr/>
        </p:nvSpPr>
        <p:spPr>
          <a:xfrm>
            <a:off x="323528" y="762001"/>
            <a:ext cx="8712968" cy="57852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F879D046-C57A-49ED-9115-80B1EBE0447C}"/>
              </a:ext>
            </a:extLst>
          </p:cNvPr>
          <p:cNvSpPr/>
          <p:nvPr/>
        </p:nvSpPr>
        <p:spPr>
          <a:xfrm>
            <a:off x="539552" y="908720"/>
            <a:ext cx="8286803" cy="544597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/>
              <a:t>Private investment will increase the quality and reduce time to implement in comparison to what NHA could accomplish on its own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/>
              <a:t>Opportunity to implement new technology as construction material and procedure</a:t>
            </a:r>
          </a:p>
        </p:txBody>
      </p:sp>
    </p:spTree>
    <p:extLst>
      <p:ext uri="{BB962C8B-B14F-4D97-AF65-F5344CB8AC3E}">
        <p14:creationId xmlns:p14="http://schemas.microsoft.com/office/powerpoint/2010/main" val="397504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6"/>
          <p:cNvSpPr txBox="1">
            <a:spLocks/>
          </p:cNvSpPr>
          <p:nvPr/>
        </p:nvSpPr>
        <p:spPr bwMode="auto">
          <a:xfrm>
            <a:off x="0" y="-13209"/>
            <a:ext cx="9144031" cy="658960"/>
          </a:xfrm>
          <a:prstGeom prst="rect">
            <a:avLst/>
          </a:prstGeom>
          <a:solidFill>
            <a:srgbClr val="006A4E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 eaLnBrk="0" hangingPunct="0">
              <a:lnSpc>
                <a:spcPct val="85000"/>
              </a:lnSpc>
              <a:defRPr/>
            </a:pPr>
            <a:r>
              <a:rPr lang="en-US" sz="2400" b="1" kern="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Key Roles &amp; Responsibilities</a:t>
            </a:r>
          </a:p>
        </p:txBody>
      </p:sp>
      <p:grpSp>
        <p:nvGrpSpPr>
          <p:cNvPr id="85" name="Group 12"/>
          <p:cNvGrpSpPr>
            <a:grpSpLocks/>
          </p:cNvGrpSpPr>
          <p:nvPr/>
        </p:nvGrpSpPr>
        <p:grpSpPr bwMode="auto">
          <a:xfrm>
            <a:off x="-7938" y="6581775"/>
            <a:ext cx="9377363" cy="288925"/>
            <a:chOff x="-8022" y="6582230"/>
            <a:chExt cx="9377664" cy="287756"/>
          </a:xfrm>
        </p:grpSpPr>
        <p:sp>
          <p:nvSpPr>
            <p:cNvPr id="86" name="Rectangle 2"/>
            <p:cNvSpPr txBox="1">
              <a:spLocks noChangeArrowheads="1"/>
            </p:cNvSpPr>
            <p:nvPr/>
          </p:nvSpPr>
          <p:spPr>
            <a:xfrm>
              <a:off x="-8022" y="6582230"/>
              <a:ext cx="9152232" cy="287756"/>
            </a:xfrm>
            <a:prstGeom prst="rect">
              <a:avLst/>
            </a:prstGeom>
            <a:solidFill>
              <a:srgbClr val="006A4E"/>
            </a:solidFill>
          </p:spPr>
          <p:txBody>
            <a:bodyPr anchor="ctr">
              <a:normAutofit fontScale="62500" lnSpcReduction="20000"/>
            </a:bodyPr>
            <a:lstStyle/>
            <a:p>
              <a:pPr>
                <a:defRPr/>
              </a:pPr>
              <a:endParaRPr lang="en-GB" sz="2400" b="1" dirty="0">
                <a:latin typeface="Verdana" pitchFamily="34" charset="0"/>
                <a:ea typeface="+mj-ea"/>
                <a:cs typeface="+mj-cs"/>
              </a:endParaRPr>
            </a:p>
          </p:txBody>
        </p:sp>
        <p:sp>
          <p:nvSpPr>
            <p:cNvPr id="88" name="Rectangle 6"/>
            <p:cNvSpPr>
              <a:spLocks noChangeArrowheads="1"/>
            </p:cNvSpPr>
            <p:nvPr/>
          </p:nvSpPr>
          <p:spPr bwMode="auto">
            <a:xfrm>
              <a:off x="524720" y="6624917"/>
              <a:ext cx="663575" cy="19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lang="en-US" sz="1000" b="1" i="1" dirty="0">
                  <a:cs typeface="Arial" charset="0"/>
                </a:rPr>
                <a:t>Page </a:t>
              </a:r>
              <a:fld id="{9DB81856-1E5C-4E2E-A546-DFB229C2C97B}" type="slidenum">
                <a:rPr lang="en-US" sz="1000" b="1" i="1">
                  <a:cs typeface="Arial" charset="0"/>
                </a:rPr>
                <a:pPr algn="l"/>
                <a:t>8</a:t>
              </a:fld>
              <a:endParaRPr lang="en-US" sz="1000" b="1" i="1" dirty="0">
                <a:cs typeface="Arial" charset="0"/>
              </a:endParaRPr>
            </a:p>
          </p:txBody>
        </p:sp>
        <p:sp>
          <p:nvSpPr>
            <p:cNvPr id="89" name="TextBox 16"/>
            <p:cNvSpPr txBox="1">
              <a:spLocks noChangeArrowheads="1"/>
            </p:cNvSpPr>
            <p:nvPr/>
          </p:nvSpPr>
          <p:spPr bwMode="auto">
            <a:xfrm>
              <a:off x="7209402" y="6582230"/>
              <a:ext cx="216024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 i="1"/>
                <a:t>Strictly Confidential</a:t>
              </a:r>
            </a:p>
          </p:txBody>
        </p:sp>
      </p:grpSp>
      <p:pic>
        <p:nvPicPr>
          <p:cNvPr id="8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451" y="80680"/>
            <a:ext cx="1101045" cy="46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3A78C2C-BC9F-411C-BBDD-85496EE1618B}"/>
              </a:ext>
            </a:extLst>
          </p:cNvPr>
          <p:cNvSpPr/>
          <p:nvPr/>
        </p:nvSpPr>
        <p:spPr>
          <a:xfrm>
            <a:off x="323528" y="762001"/>
            <a:ext cx="8712968" cy="57852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F879D046-C57A-49ED-9115-80B1EBE0447C}"/>
              </a:ext>
            </a:extLst>
          </p:cNvPr>
          <p:cNvSpPr/>
          <p:nvPr/>
        </p:nvSpPr>
        <p:spPr>
          <a:xfrm>
            <a:off x="606624" y="935358"/>
            <a:ext cx="3888432" cy="544597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727BDB90-A2AE-43B0-ADCD-74CD6402FC31}"/>
              </a:ext>
            </a:extLst>
          </p:cNvPr>
          <p:cNvSpPr/>
          <p:nvPr/>
        </p:nvSpPr>
        <p:spPr>
          <a:xfrm>
            <a:off x="4841032" y="935358"/>
            <a:ext cx="3888432" cy="544597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52D5456-37A1-47E1-A7B5-53D5EA89B231}"/>
              </a:ext>
            </a:extLst>
          </p:cNvPr>
          <p:cNvSpPr txBox="1"/>
          <p:nvPr/>
        </p:nvSpPr>
        <p:spPr>
          <a:xfrm>
            <a:off x="1187624" y="119675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Government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709849E-CF89-4E17-B056-65D9679609C8}"/>
              </a:ext>
            </a:extLst>
          </p:cNvPr>
          <p:cNvSpPr txBox="1"/>
          <p:nvPr/>
        </p:nvSpPr>
        <p:spPr>
          <a:xfrm>
            <a:off x="5436096" y="119675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Private Partner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8F04CE2-57B9-4802-89AF-C639B7E8B533}"/>
              </a:ext>
            </a:extLst>
          </p:cNvPr>
          <p:cNvSpPr txBox="1"/>
          <p:nvPr/>
        </p:nvSpPr>
        <p:spPr>
          <a:xfrm>
            <a:off x="1043608" y="2175247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Land acquisition &amp; resettlement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US" sz="20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Policy support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E013A26-12EB-4DAC-9944-AB1EE9199038}"/>
              </a:ext>
            </a:extLst>
          </p:cNvPr>
          <p:cNvSpPr txBox="1"/>
          <p:nvPr/>
        </p:nvSpPr>
        <p:spPr>
          <a:xfrm>
            <a:off x="5148064" y="2019612"/>
            <a:ext cx="33893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Design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US" sz="20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Build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US" sz="20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Finance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US" sz="20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Operate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US" sz="20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Maintain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705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-7938" y="3124200"/>
            <a:ext cx="9151938" cy="3746501"/>
          </a:xfrm>
          <a:prstGeom prst="rect">
            <a:avLst/>
          </a:prstGeom>
          <a:solidFill>
            <a:srgbClr val="006A4E"/>
          </a:solidFill>
        </p:spPr>
        <p:txBody>
          <a:bodyPr anchor="ctr">
            <a:normAutofit/>
          </a:bodyPr>
          <a:lstStyle/>
          <a:p>
            <a:pPr algn="ctr">
              <a:defRPr/>
            </a:pPr>
            <a:endParaRPr lang="en-GB" sz="2400" b="1" dirty="0"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3429000"/>
            <a:ext cx="7992888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Contact Details:</a:t>
            </a:r>
          </a:p>
          <a:p>
            <a:endParaRPr lang="en-US" sz="1600" b="1" dirty="0"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Bijay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Kumar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Mondal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Superintending Engineer &amp; Project Director </a:t>
            </a:r>
          </a:p>
          <a:p>
            <a:pPr>
              <a:spcAft>
                <a:spcPts val="0"/>
              </a:spcAft>
            </a:pPr>
            <a:r>
              <a:rPr lang="en-US" sz="2000" dirty="0" smtClean="0">
                <a:latin typeface="+mj-lt"/>
                <a:ea typeface="Verdana" pitchFamily="34" charset="0"/>
                <a:cs typeface="Verdana" pitchFamily="34" charset="0"/>
              </a:rPr>
              <a:t>National </a:t>
            </a:r>
            <a:r>
              <a:rPr lang="en-US" sz="2000" dirty="0">
                <a:latin typeface="+mj-lt"/>
                <a:ea typeface="Verdana" pitchFamily="34" charset="0"/>
                <a:cs typeface="Verdana" pitchFamily="34" charset="0"/>
              </a:rPr>
              <a:t>Housing Authority</a:t>
            </a:r>
            <a:endParaRPr lang="en-GB" sz="2000" dirty="0">
              <a:latin typeface="+mj-lt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chemeClr val="bg1"/>
                </a:solidFill>
              </a:rPr>
              <a:t>Tel:  +88</a:t>
            </a:r>
            <a:r>
              <a:rPr lang="en-US" sz="2000" dirty="0"/>
              <a:t>0 </a:t>
            </a:r>
            <a:r>
              <a:rPr lang="en-US" sz="2000" dirty="0" smtClean="0"/>
              <a:t>1712502014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Email: </a:t>
            </a:r>
            <a:r>
              <a:rPr lang="en-US" sz="2000" dirty="0" smtClean="0">
                <a:solidFill>
                  <a:schemeClr val="bg1"/>
                </a:solidFill>
              </a:rPr>
              <a:t>bijay.pwd</a:t>
            </a:r>
            <a:r>
              <a:rPr lang="en-US" sz="2000" dirty="0" smtClean="0"/>
              <a:t>@gmail.com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9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4 - &amp;quot;Text styles&amp;quot;&quot;/&gt;&lt;property id=&quot;20307&quot; value=&quot;278&quot;/&gt;&lt;/object&gt;&lt;object type=&quot;3&quot; unique_id=&quot;10114&quot;&gt;&lt;property id=&quot;20148&quot; value=&quot;5&quot;/&gt;&lt;property id=&quot;20300&quot; value=&quot;Slide 1 - &amp;quot;Title (Arial bold 30 point)&amp;quot;&quot;/&gt;&lt;property id=&quot;20307&quot; value=&quot;285&quot;/&gt;&lt;/object&gt;&lt;object type=&quot;3&quot; unique_id=&quot;10283&quot;&gt;&lt;property id=&quot;20148&quot; value=&quot;5&quot;/&gt;&lt;property id=&quot;20300&quot; value=&quot;Slide 2 - &amp;quot;Agenda&amp;quot;&quot;/&gt;&lt;property id=&quot;20307&quot; value=&quot;287&quot;/&gt;&lt;/object&gt;&lt;object type=&quot;3&quot; unique_id=&quot;10284&quot;&gt;&lt;property id=&quot;20148&quot; value=&quot;5&quot;/&gt;&lt;property id=&quot;20300&quot; value=&quot;Slide 3 - &amp;quot;Divider slide&amp;quot;&quot;/&gt;&lt;property id=&quot;20307&quot; value=&quot;288&quot;/&gt;&lt;/object&gt;&lt;object type=&quot;3&quot; unique_id=&quot;10287&quot;&gt;&lt;property id=&quot;20148&quot; value=&quot;5&quot;/&gt;&lt;property id=&quot;20300&quot; value=&quot;Slide 9 - &amp;quot;Thank you&amp;quot;&quot;/&gt;&lt;property id=&quot;20307&quot; value=&quot;286&quot;/&gt;&lt;/object&gt;&lt;object type=&quot;3&quot; unique_id=&quot;10476&quot;&gt;&lt;property id=&quot;20148&quot; value=&quot;5&quot;/&gt;&lt;property id=&quot;20300&quot; value=&quot;Slide 7 - &amp;quot;Table and text&amp;quot;&quot;/&gt;&lt;property id=&quot;20307&quot; value=&quot;295&quot;/&gt;&lt;/object&gt;&lt;object type=&quot;3&quot; unique_id=&quot;10775&quot;&gt;&lt;property id=&quot;20148&quot; value=&quot;5&quot;/&gt;&lt;property id=&quot;20300&quot; value=&quot;Slide 5 - &amp;quot;Text and column chart&amp;quot;&quot;/&gt;&lt;property id=&quot;20307&quot; value=&quot;301&quot;/&gt;&lt;/object&gt;&lt;object type=&quot;3&quot; unique_id=&quot;10776&quot;&gt;&lt;property id=&quot;20148&quot; value=&quot;5&quot;/&gt;&lt;property id=&quot;20300&quot; value=&quot;Slide 6 - &amp;quot;Text and line chart&amp;quot;&quot;/&gt;&lt;property id=&quot;20307&quot; value=&quot;302&quot;/&gt;&lt;/object&gt;&lt;object type=&quot;3&quot; unique_id=&quot;10780&quot;&gt;&lt;property id=&quot;20148&quot; value=&quot;5&quot;/&gt;&lt;property id=&quot;20300&quot; value=&quot;Slide 8 - &amp;quot;Text and table&amp;quot;&quot;/&gt;&lt;property id=&quot;20307&quot; value=&quot;304&quot;/&gt;&lt;/object&gt;&lt;/object&gt;&lt;/object&gt;&lt;/database&gt;"/>
</p:tagLst>
</file>

<file path=ppt/theme/theme1.xml><?xml version="1.0" encoding="utf-8"?>
<a:theme xmlns:a="http://schemas.openxmlformats.org/drawingml/2006/main" name="EY_Handout">
  <a:themeElements>
    <a:clrScheme name="EY_Handout 1">
      <a:dk1>
        <a:srgbClr val="646464"/>
      </a:dk1>
      <a:lt1>
        <a:srgbClr val="FFFFFF"/>
      </a:lt1>
      <a:dk2>
        <a:srgbClr val="646464"/>
      </a:dk2>
      <a:lt2>
        <a:srgbClr val="808080"/>
      </a:lt2>
      <a:accent1>
        <a:srgbClr val="808080"/>
      </a:accent1>
      <a:accent2>
        <a:srgbClr val="FFD200"/>
      </a:accent2>
      <a:accent3>
        <a:srgbClr val="FFFFFF"/>
      </a:accent3>
      <a:accent4>
        <a:srgbClr val="545454"/>
      </a:accent4>
      <a:accent5>
        <a:srgbClr val="C0C0C0"/>
      </a:accent5>
      <a:accent6>
        <a:srgbClr val="E7BE00"/>
      </a:accent6>
      <a:hlink>
        <a:srgbClr val="808080"/>
      </a:hlink>
      <a:folHlink>
        <a:srgbClr val="C0C0C0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9525" algn="ctr">
          <a:noFill/>
          <a:miter lim="800000"/>
          <a:headEnd/>
          <a:tailEnd/>
        </a:ln>
      </a:spPr>
      <a:bodyPr lIns="45720" rIns="45720" anchor="ctr"/>
      <a:lstStyle>
        <a:defPPr>
          <a:spcBef>
            <a:spcPct val="30000"/>
          </a:spcBef>
          <a:buClr>
            <a:schemeClr val="accent2"/>
          </a:buClr>
          <a:buSzPct val="75000"/>
          <a:defRPr sz="1200" dirty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54000" tIns="54000" rIns="54000" bIns="54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Y_Handout 1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80808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ine 1 divider">
  <a:themeElements>
    <a:clrScheme name="Line 1 divider 1">
      <a:dk1>
        <a:srgbClr val="646464"/>
      </a:dk1>
      <a:lt1>
        <a:srgbClr val="FFFFFF"/>
      </a:lt1>
      <a:dk2>
        <a:srgbClr val="646464"/>
      </a:dk2>
      <a:lt2>
        <a:srgbClr val="808080"/>
      </a:lt2>
      <a:accent1>
        <a:srgbClr val="808080"/>
      </a:accent1>
      <a:accent2>
        <a:srgbClr val="FFD200"/>
      </a:accent2>
      <a:accent3>
        <a:srgbClr val="FFFFFF"/>
      </a:accent3>
      <a:accent4>
        <a:srgbClr val="545454"/>
      </a:accent4>
      <a:accent5>
        <a:srgbClr val="C0C0C0"/>
      </a:accent5>
      <a:accent6>
        <a:srgbClr val="E7BE00"/>
      </a:accent6>
      <a:hlink>
        <a:srgbClr val="808080"/>
      </a:hlink>
      <a:folHlink>
        <a:srgbClr val="C0C0C0"/>
      </a:folHlink>
    </a:clrScheme>
    <a:fontScheme name="Line 1 divid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54000" tIns="54000" rIns="54000" bIns="54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54000" tIns="54000" rIns="54000" bIns="54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ine 1 divider 1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80808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08080"/>
      </a:accent1>
      <a:accent2>
        <a:srgbClr val="FFD200"/>
      </a:accent2>
      <a:accent3>
        <a:srgbClr val="FFFFFF"/>
      </a:accent3>
      <a:accent4>
        <a:srgbClr val="000000"/>
      </a:accent4>
      <a:accent5>
        <a:srgbClr val="C0C0C0"/>
      </a:accent5>
      <a:accent6>
        <a:srgbClr val="E7BE00"/>
      </a:accent6>
      <a:hlink>
        <a:srgbClr val="808080"/>
      </a:hlink>
      <a:folHlink>
        <a:srgbClr val="C0C0C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80094</TotalTime>
  <Words>233</Words>
  <Application>Microsoft Office PowerPoint</Application>
  <PresentationFormat>On-screen Show (4:3)</PresentationFormat>
  <Paragraphs>83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Verdana</vt:lpstr>
      <vt:lpstr>Wingdings</vt:lpstr>
      <vt:lpstr>EY_Handout</vt:lpstr>
      <vt:lpstr>Custom Design</vt:lpstr>
      <vt:lpstr>Line 1 divider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Presentaion to PM</dc:title>
  <dc:creator>Prakash</dc:creator>
  <cp:lastModifiedBy>ASUS</cp:lastModifiedBy>
  <cp:revision>716</cp:revision>
  <cp:lastPrinted>2017-12-03T09:45:59Z</cp:lastPrinted>
  <dcterms:created xsi:type="dcterms:W3CDTF">2008-08-18T11:10:04Z</dcterms:created>
  <dcterms:modified xsi:type="dcterms:W3CDTF">2020-01-16T04:29:09Z</dcterms:modified>
</cp:coreProperties>
</file>